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5"/>
  </p:notesMasterIdLst>
  <p:handoutMasterIdLst>
    <p:handoutMasterId r:id="rId56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289" r:id="rId17"/>
    <p:sldId id="301" r:id="rId18"/>
    <p:sldId id="302" r:id="rId19"/>
    <p:sldId id="357" r:id="rId20"/>
    <p:sldId id="265" r:id="rId21"/>
    <p:sldId id="306" r:id="rId22"/>
    <p:sldId id="308" r:id="rId23"/>
    <p:sldId id="311" r:id="rId24"/>
    <p:sldId id="313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55" r:id="rId33"/>
    <p:sldId id="356" r:id="rId34"/>
    <p:sldId id="321" r:id="rId35"/>
    <p:sldId id="331" r:id="rId36"/>
    <p:sldId id="267" r:id="rId37"/>
    <p:sldId id="345" r:id="rId38"/>
    <p:sldId id="322" r:id="rId39"/>
    <p:sldId id="323" r:id="rId40"/>
    <p:sldId id="327" r:id="rId41"/>
    <p:sldId id="326" r:id="rId42"/>
    <p:sldId id="347" r:id="rId43"/>
    <p:sldId id="324" r:id="rId44"/>
    <p:sldId id="325" r:id="rId45"/>
    <p:sldId id="328" r:id="rId46"/>
    <p:sldId id="329" r:id="rId47"/>
    <p:sldId id="341" r:id="rId48"/>
    <p:sldId id="342" r:id="rId49"/>
    <p:sldId id="340" r:id="rId50"/>
    <p:sldId id="351" r:id="rId51"/>
    <p:sldId id="268" r:id="rId52"/>
    <p:sldId id="335" r:id="rId53"/>
    <p:sldId id="339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55"/>
            <p14:sldId id="356"/>
            <p14:sldId id="321"/>
            <p14:sldId id="331"/>
          </p14:sldIdLst>
        </p14:section>
        <p14:section name="Results" id="{5B17287C-7483-4C49-84C7-5A2A17A5A610}">
          <p14:sldIdLst>
            <p14:sldId id="267"/>
            <p14:sldId id="345"/>
            <p14:sldId id="322"/>
            <p14:sldId id="323"/>
            <p14:sldId id="327"/>
            <p14:sldId id="326"/>
            <p14:sldId id="347"/>
            <p14:sldId id="324"/>
            <p14:sldId id="325"/>
            <p14:sldId id="328"/>
            <p14:sldId id="329"/>
            <p14:sldId id="341"/>
            <p14:sldId id="342"/>
            <p14:sldId id="340"/>
            <p14:sldId id="351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85877" autoAdjust="0"/>
  </p:normalViewPr>
  <p:slideViewPr>
    <p:cSldViewPr snapToGrid="0" snapToObjects="1">
      <p:cViewPr varScale="1">
        <p:scale>
          <a:sx n="176" d="100"/>
          <a:sy n="176" d="100"/>
        </p:scale>
        <p:origin x="2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 ANN</a:t>
            </a:r>
            <a:r>
              <a:rPr lang="en-US" baseline="0" dirty="0" smtClean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 smtClean="0"/>
          </a:p>
          <a:p>
            <a:r>
              <a:rPr lang="en-US" dirty="0" smtClean="0"/>
              <a:t>Target</a:t>
            </a:r>
            <a:r>
              <a:rPr lang="en-US" baseline="0" dirty="0" smtClean="0"/>
              <a:t> network used to produce target Q values for the Bellman update equation.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 smtClean="0"/>
          </a:p>
          <a:p>
            <a:r>
              <a:rPr lang="en-US" dirty="0" smtClean="0"/>
              <a:t>Uses parametric </a:t>
            </a:r>
            <a:r>
              <a:rPr lang="en-US" dirty="0" err="1" smtClean="0"/>
              <a:t>probabilitistic</a:t>
            </a:r>
            <a:r>
              <a:rPr lang="en-US" baseline="0" dirty="0" smtClean="0"/>
              <a:t> distribution to choose actions directly based on their goodness. </a:t>
            </a:r>
          </a:p>
          <a:p>
            <a:r>
              <a:rPr lang="en-US" baseline="0" dirty="0" smtClean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Trial and error formalized.</a:t>
            </a:r>
          </a:p>
          <a:p>
            <a:r>
              <a:rPr lang="en-US" dirty="0" smtClean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</a:t>
            </a:r>
            <a:r>
              <a:rPr lang="en-US" dirty="0" smtClean="0"/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Published</a:t>
            </a:r>
            <a:r>
              <a:rPr lang="en-US" baseline="0" dirty="0" smtClean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 motivation for the project</a:t>
            </a:r>
            <a:r>
              <a:rPr lang="en-US" baseline="0" dirty="0" smtClean="0"/>
              <a:t> is Roborodentia.</a:t>
            </a:r>
          </a:p>
          <a:p>
            <a:r>
              <a:rPr lang="en-US" baseline="0" dirty="0" smtClean="0"/>
              <a:t>Annual intramural robotics competition.</a:t>
            </a:r>
          </a:p>
          <a:p>
            <a:r>
              <a:rPr lang="en-US" baseline="0" dirty="0" smtClean="0"/>
              <a:t>Takes place in Spring Open House.</a:t>
            </a:r>
          </a:p>
          <a:p>
            <a:r>
              <a:rPr lang="en-US" baseline="0" dirty="0" smtClean="0"/>
              <a:t>Fully autonomous robots compete in a task such as shooting golf balls into goal, moving rings around.</a:t>
            </a:r>
          </a:p>
          <a:p>
            <a:r>
              <a:rPr lang="en-US" baseline="0" dirty="0" smtClean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2018 game involves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 smtClean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So here it is</a:t>
            </a:r>
            <a:r>
              <a:rPr lang="is-IS" baseline="0" dirty="0" smtClean="0"/>
              <a:t>…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red and green, many custom designed 3d printed parts.</a:t>
            </a:r>
          </a:p>
          <a:p>
            <a:r>
              <a:rPr lang="en-US" dirty="0" smtClean="0"/>
              <a:t>Hopper on top collects balls, shooter launches</a:t>
            </a:r>
            <a:r>
              <a:rPr lang="en-US" baseline="0" dirty="0" smtClean="0"/>
              <a:t> them into nets.</a:t>
            </a:r>
            <a:endParaRPr lang="en-US" dirty="0" smtClean="0"/>
          </a:p>
          <a:p>
            <a:r>
              <a:rPr lang="en-US" dirty="0" smtClean="0"/>
              <a:t>Uses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mecanum</a:t>
            </a:r>
            <a:r>
              <a:rPr lang="en-US" baseline="0" dirty="0" smtClean="0"/>
              <a:t> wheels</a:t>
            </a:r>
          </a:p>
          <a:p>
            <a:r>
              <a:rPr lang="en-US" baseline="0" dirty="0" smtClean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Robot</a:t>
            </a:r>
            <a:r>
              <a:rPr lang="en-US" baseline="0" dirty="0" smtClean="0"/>
              <a:t> uses four motors which take continuous voltages to move around in a continuous environment.</a:t>
            </a:r>
          </a:p>
          <a:p>
            <a:r>
              <a:rPr lang="en-US" baseline="0" dirty="0" smtClean="0"/>
              <a:t>Challenge to implement RL to control position and orientation with continuous state and action spaces.</a:t>
            </a:r>
          </a:p>
          <a:p>
            <a:r>
              <a:rPr lang="en-US" baseline="0" dirty="0" smtClean="0"/>
              <a:t>Most RL algorithms have operated in discrete or discretized environments. E.g. </a:t>
            </a:r>
            <a:r>
              <a:rPr lang="en-US" baseline="0" dirty="0" err="1" smtClean="0"/>
              <a:t>AlphaGo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Within last three years, great breakthroughs in continuous RL problems, namely DDPG.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Concerned with how actors should choose actions in an environment</a:t>
            </a:r>
            <a:r>
              <a:rPr lang="en-US" baseline="0" dirty="0" smtClean="0"/>
              <a:t> to get the most reward or goodness.</a:t>
            </a:r>
          </a:p>
          <a:p>
            <a:r>
              <a:rPr lang="en-US" baseline="0" dirty="0" smtClean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</a:t>
            </a:r>
            <a:r>
              <a:rPr lang="en-US" dirty="0" smtClean="0"/>
              <a:t>reward </a:t>
            </a:r>
            <a:r>
              <a:rPr lang="en-US" dirty="0"/>
              <a:t>of a state. </a:t>
            </a:r>
            <a:r>
              <a:rPr lang="en-US" dirty="0" smtClean="0"/>
              <a:t>For</a:t>
            </a:r>
            <a:r>
              <a:rPr lang="en-US" baseline="0" dirty="0" smtClean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Reward: winning or losing</a:t>
            </a:r>
          </a:p>
          <a:p>
            <a:r>
              <a:rPr lang="en-US" dirty="0" smtClean="0"/>
              <a:t>About 20,000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While taking actions in the environment,</a:t>
            </a:r>
            <a:r>
              <a:rPr lang="en-US" baseline="0" dirty="0" smtClean="0"/>
              <a:t> t</a:t>
            </a:r>
            <a:r>
              <a:rPr lang="en-US" dirty="0" smtClean="0"/>
              <a:t>he</a:t>
            </a:r>
            <a:r>
              <a:rPr lang="en-US" baseline="0" dirty="0" smtClean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Often helpful to have a sense of future reward.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Gamma can be thought of as uncertainty. Ranges </a:t>
            </a:r>
            <a:r>
              <a:rPr lang="en-US" dirty="0"/>
              <a:t>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smtClean="0"/>
              <a:t>is very certain. 0 Uncertain.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 smtClean="0"/>
              <a:t> of x</a:t>
            </a:r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smtClean="0"/>
              <a:t>Master’s Thesis</a:t>
            </a:r>
          </a:p>
          <a:p>
            <a:r>
              <a:rPr lang="en-US" smtClean="0"/>
              <a:t>Justin Ng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Deep </a:t>
            </a:r>
            <a:r>
              <a:rPr lang="en-US" dirty="0">
                <a:solidFill>
                  <a:schemeClr val="tx1"/>
                </a:solidFill>
              </a:rPr>
              <a:t>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 smtClean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</a:t>
            </a:r>
            <a:r>
              <a:rPr lang="en-US" dirty="0" smtClean="0"/>
              <a:t>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Q-Network (DQN)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Policy </a:t>
            </a:r>
            <a:r>
              <a:rPr lang="en-US" dirty="0">
                <a:solidFill>
                  <a:schemeClr val="tx1"/>
                </a:solidFill>
              </a:rPr>
              <a:t>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</a:t>
            </a:r>
            <a:r>
              <a:rPr lang="en-US" dirty="0"/>
              <a:t>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PG </a:t>
            </a:r>
            <a:r>
              <a:rPr lang="en-US" dirty="0"/>
              <a:t>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Execute action and record </a:t>
            </a:r>
            <a:r>
              <a:rPr lang="en-US" dirty="0"/>
              <a:t>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DQN and PG Comparison</a:t>
            </a:r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6809741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Deep Q-Network Method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Policy Gradient Method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Policy Action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Policy State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State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Q-Function Action Space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n/a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Convergence Speed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Slow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r>
              <a:rPr lang="en-US" smtClean="0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Annual intramural robotics competition.</a:t>
            </a:r>
          </a:p>
          <a:p>
            <a:endParaRPr lang="en-US" dirty="0" smtClean="0"/>
          </a:p>
          <a:p>
            <a:r>
              <a:rPr lang="en-US" dirty="0" smtClean="0"/>
              <a:t>Fully autonomous robots.</a:t>
            </a:r>
          </a:p>
          <a:p>
            <a:endParaRPr lang="en-US" dirty="0" smtClean="0"/>
          </a:p>
          <a:p>
            <a:r>
              <a:rPr lang="en-US" dirty="0" smtClean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xmlns="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Based on the Silver et al.’s DPG </a:t>
            </a:r>
            <a:r>
              <a:rPr lang="en-US" dirty="0" smtClean="0"/>
              <a:t>algorithm </a:t>
            </a:r>
            <a:r>
              <a:rPr lang="en-US" dirty="0"/>
              <a:t>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</a:t>
            </a:r>
            <a:r>
              <a:rPr lang="en-US" dirty="0" smtClean="0"/>
              <a:t>ANN (PG)</a:t>
            </a:r>
          </a:p>
          <a:p>
            <a:r>
              <a:rPr lang="en-US" dirty="0" smtClean="0"/>
              <a:t>C</a:t>
            </a:r>
            <a:r>
              <a:rPr lang="en-US" dirty="0" smtClean="0"/>
              <a:t>ritic </a:t>
            </a:r>
            <a:r>
              <a:rPr lang="en-US" dirty="0"/>
              <a:t>represented by </a:t>
            </a:r>
            <a:r>
              <a:rPr lang="en-US" dirty="0" smtClean="0"/>
              <a:t>ANN (DQN)</a:t>
            </a:r>
            <a:endParaRPr lang="en-US" dirty="0"/>
          </a:p>
          <a:p>
            <a:r>
              <a:rPr lang="en-US" dirty="0"/>
              <a:t>Experience </a:t>
            </a:r>
            <a:r>
              <a:rPr lang="en-US" dirty="0" smtClean="0"/>
              <a:t>replay (DQN)</a:t>
            </a:r>
            <a:endParaRPr lang="en-US" dirty="0"/>
          </a:p>
          <a:p>
            <a:r>
              <a:rPr lang="en-US" dirty="0"/>
              <a:t>Target networks for actor and </a:t>
            </a:r>
            <a:r>
              <a:rPr lang="en-US" dirty="0" smtClean="0"/>
              <a:t>critic (DQN)</a:t>
            </a:r>
            <a:endParaRPr lang="en-US" dirty="0"/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5D23C3-4281-4658-A3C3-A9AAA1E34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3" y="30699"/>
            <a:ext cx="4970992" cy="476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xmlns="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Three actors</a:t>
            </a:r>
          </a:p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 smtClean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  <a:p>
            <a:endParaRPr lang="en-US" dirty="0"/>
          </a:p>
          <a:p>
            <a:r>
              <a:rPr lang="en-US" dirty="0"/>
              <a:t>Reduced learning rate to avoid learning instability.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Approaches Benefits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Three actors</a:t>
            </a:r>
          </a:p>
          <a:p>
            <a:r>
              <a:rPr lang="en-US" dirty="0" smtClean="0"/>
              <a:t>Faster training. 200 to 500 episodes vs. 5000 episodes.</a:t>
            </a:r>
          </a:p>
          <a:p>
            <a:r>
              <a:rPr lang="en-US" dirty="0" smtClean="0"/>
              <a:t>Partial retraining possible.</a:t>
            </a:r>
          </a:p>
          <a:p>
            <a:r>
              <a:rPr lang="en-US" dirty="0" smtClean="0"/>
              <a:t>Simpler troubleshooting and reward tuning.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Single Actor</a:t>
            </a:r>
          </a:p>
          <a:p>
            <a:r>
              <a:rPr lang="en-US" dirty="0" smtClean="0"/>
              <a:t>Accounts for effects of actions on each other.</a:t>
            </a:r>
          </a:p>
          <a:p>
            <a:r>
              <a:rPr lang="en-US" dirty="0" smtClean="0"/>
              <a:t>Only requires a single network.</a:t>
            </a:r>
          </a:p>
          <a:p>
            <a:r>
              <a:rPr lang="en-US" dirty="0" smtClean="0"/>
              <a:t>Faster to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8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548385"/>
            <a:ext cx="4201886" cy="3116934"/>
          </a:xfrm>
        </p:spPr>
        <p:txBody>
          <a:bodyPr/>
          <a:lstStyle/>
          <a:p>
            <a:r>
              <a:rPr lang="en-US" dirty="0" smtClean="0"/>
              <a:t>Train three actors separately to tune reward assignments.</a:t>
            </a:r>
          </a:p>
          <a:p>
            <a:endParaRPr lang="en-US" dirty="0"/>
          </a:p>
          <a:p>
            <a:r>
              <a:rPr lang="en-US" dirty="0" smtClean="0"/>
              <a:t>Use tuned rewards for training single actor.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Justin Ng – Department of Electrical Engineering – California Polytechnic State University, San Luis Obispo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r>
              <a:rPr lang="en-US" smtClean="0"/>
              <a:t> of x</a:t>
            </a:r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484914" y="1178270"/>
            <a:ext cx="4201886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INSERT FLOW OF TUNING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</a:t>
            </a:r>
            <a:r>
              <a:rPr lang="en-US" b="1" dirty="0"/>
              <a:t>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</a:t>
            </a:r>
            <a:r>
              <a:rPr lang="en-US" b="1" dirty="0"/>
              <a:t>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</a:t>
            </a:r>
            <a:r>
              <a:rPr lang="en-US" b="1" dirty="0"/>
              <a:t>0.0001</a:t>
            </a:r>
          </a:p>
          <a:p>
            <a:r>
              <a:rPr lang="en-US" dirty="0"/>
              <a:t>Mini-batch size: </a:t>
            </a:r>
            <a:r>
              <a:rPr lang="en-US" b="1" dirty="0"/>
              <a:t>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 smtClean="0"/>
              <a:t>Small overshoot</a:t>
            </a:r>
            <a:r>
              <a:rPr lang="en-US" dirty="0"/>
              <a:t>.</a:t>
            </a:r>
          </a:p>
          <a:p>
            <a:r>
              <a:rPr lang="en-US" dirty="0" smtClean="0"/>
              <a:t>Action decays to 0.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D30E4-490E-464F-850E-54783E9AF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560"/>
            <a:ext cx="4496586" cy="3494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0B55940-1012-4A17-B08E-A29AC3D2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324" y="1240366"/>
            <a:ext cx="4553676" cy="354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394 individual </a:t>
            </a:r>
            <a:r>
              <a:rPr lang="en-US" dirty="0" smtClean="0"/>
              <a:t>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F7693B8-95C5-4964-9298-F180DA90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6763"/>
            <a:ext cx="4441371" cy="347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6681F4D-F0F4-4F9F-851E-535FD5D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8" y="1186763"/>
            <a:ext cx="4441371" cy="344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 smtClean="0"/>
              <a:t>Similar to X translation results.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 smtClean="0"/>
              <a:t>Successfully reaches set point.</a:t>
            </a:r>
          </a:p>
          <a:p>
            <a:r>
              <a:rPr lang="en-US" dirty="0" smtClean="0"/>
              <a:t>Action </a:t>
            </a:r>
            <a:r>
              <a:rPr lang="en-US" dirty="0"/>
              <a:t>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1044"/>
            <a:ext cx="4572000" cy="2443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B9D6A6-D463-4BF9-8699-664C257C4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8" y="1761044"/>
            <a:ext cx="4572001" cy="232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868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-276.5 reward by episode 5,041.</a:t>
            </a:r>
          </a:p>
          <a:p>
            <a:endParaRPr lang="en-US" dirty="0"/>
          </a:p>
          <a:p>
            <a:r>
              <a:rPr lang="en-US" dirty="0"/>
              <a:t>Maximum reward of -247.5 at episode 17,281.</a:t>
            </a:r>
          </a:p>
        </p:txBody>
      </p:sp>
      <p:pic>
        <p:nvPicPr>
          <p:cNvPr id="11" name="Content Placeholder 8">
            <a:extLst>
              <a:ext uri="{FF2B5EF4-FFF2-40B4-BE49-F238E27FC236}">
                <a16:creationId xmlns:a16="http://schemas.microsoft.com/office/drawing/2014/main" xmlns="" id="{4C913687-D0D1-4CB0-8EE4-126E12A43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70" y="0"/>
            <a:ext cx="4028239" cy="478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</a:t>
            </a:r>
            <a:r>
              <a:rPr lang="en-US" dirty="0" smtClean="0"/>
              <a:t>spaces.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6/8/2018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3637</TotalTime>
  <Words>2934</Words>
  <Application>Microsoft Macintosh PowerPoint</Application>
  <PresentationFormat>On-screen Show (16:9)</PresentationFormat>
  <Paragraphs>538</Paragraphs>
  <Slides>52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Two Critical DQN Techniques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ReLU</vt:lpstr>
      <vt:lpstr>Actor Network Structure</vt:lpstr>
      <vt:lpstr>Target Networks</vt:lpstr>
      <vt:lpstr>Outline</vt:lpstr>
      <vt:lpstr>Implementation</vt:lpstr>
      <vt:lpstr>DDPG Flowchart</vt:lpstr>
      <vt:lpstr>Simulation</vt:lpstr>
      <vt:lpstr>Two Approaches</vt:lpstr>
      <vt:lpstr>Two Approaches Benefits</vt:lpstr>
      <vt:lpstr>Hybrid Approach</vt:lpstr>
      <vt:lpstr>Training Parameters</vt:lpstr>
      <vt:lpstr>Single Actor Variant Training Parameters</vt:lpstr>
      <vt:lpstr>Outline</vt:lpstr>
      <vt:lpstr>Reward Assignment</vt:lpstr>
      <vt:lpstr>X Translation</vt:lpstr>
      <vt:lpstr>X Translation Response</vt:lpstr>
      <vt:lpstr>X Translation Critic Progress</vt:lpstr>
      <vt:lpstr>X Translation Actor Progress</vt:lpstr>
      <vt:lpstr>Y Translation Response</vt:lpstr>
      <vt:lpstr>Rotation Network</vt:lpstr>
      <vt:lpstr>Rotation Network Response</vt:lpstr>
      <vt:lpstr>Rotation Actor Progress</vt:lpstr>
      <vt:lpstr>Rotation Critic Progress</vt:lpstr>
      <vt:lpstr>Full Control Network Results</vt:lpstr>
      <vt:lpstr>Full Control Network Test Reward Close-Up</vt:lpstr>
      <vt:lpstr>Full Control Network Response</vt:lpstr>
      <vt:lpstr>Full Control Network Response</vt:lpstr>
      <vt:lpstr>Outline</vt:lpstr>
      <vt:lpstr>Conclusion</vt:lpstr>
      <vt:lpstr>Future Work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280</cp:revision>
  <dcterms:created xsi:type="dcterms:W3CDTF">2015-10-26T20:42:37Z</dcterms:created>
  <dcterms:modified xsi:type="dcterms:W3CDTF">2018-06-07T20:50:08Z</dcterms:modified>
</cp:coreProperties>
</file>